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119813" cy="12599988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1488" y="-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8986" y="2062083"/>
            <a:ext cx="5201841" cy="4386662"/>
          </a:xfrm>
        </p:spPr>
        <p:txBody>
          <a:bodyPr anchor="b"/>
          <a:lstStyle>
            <a:lvl1pPr algn="ctr">
              <a:defRPr sz="4016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4977" y="6617911"/>
            <a:ext cx="4589860" cy="3042080"/>
          </a:xfrm>
        </p:spPr>
        <p:txBody>
          <a:bodyPr/>
          <a:lstStyle>
            <a:lvl1pPr marL="0" indent="0" algn="ctr">
              <a:buNone/>
              <a:defRPr sz="1606"/>
            </a:lvl1pPr>
            <a:lvl2pPr marL="306004" indent="0" algn="ctr">
              <a:buNone/>
              <a:defRPr sz="1339"/>
            </a:lvl2pPr>
            <a:lvl3pPr marL="612008" indent="0" algn="ctr">
              <a:buNone/>
              <a:defRPr sz="1205"/>
            </a:lvl3pPr>
            <a:lvl4pPr marL="918012" indent="0" algn="ctr">
              <a:buNone/>
              <a:defRPr sz="1071"/>
            </a:lvl4pPr>
            <a:lvl5pPr marL="1224016" indent="0" algn="ctr">
              <a:buNone/>
              <a:defRPr sz="1071"/>
            </a:lvl5pPr>
            <a:lvl6pPr marL="1530020" indent="0" algn="ctr">
              <a:buNone/>
              <a:defRPr sz="1071"/>
            </a:lvl6pPr>
            <a:lvl7pPr marL="1836024" indent="0" algn="ctr">
              <a:buNone/>
              <a:defRPr sz="1071"/>
            </a:lvl7pPr>
            <a:lvl8pPr marL="2142028" indent="0" algn="ctr">
              <a:buNone/>
              <a:defRPr sz="1071"/>
            </a:lvl8pPr>
            <a:lvl9pPr marL="2448032" indent="0" algn="ctr">
              <a:buNone/>
              <a:defRPr sz="1071"/>
            </a:lvl9pPr>
          </a:lstStyle>
          <a:p>
            <a:r>
              <a:rPr lang="pt-PT" smtClean="0"/>
              <a:t>Faça clique para editar o estilo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4DC4C-7672-4951-B576-212C73C7816C}" type="datetimeFigureOut">
              <a:rPr lang="pt-PT" smtClean="0"/>
              <a:t>15-11-2016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55E4-F780-4E02-A29E-0C1C72DE2E6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41798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4DC4C-7672-4951-B576-212C73C7816C}" type="datetimeFigureOut">
              <a:rPr lang="pt-PT" smtClean="0"/>
              <a:t>15-11-2016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55E4-F780-4E02-A29E-0C1C72DE2E6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41661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379491" y="670833"/>
            <a:ext cx="1319585" cy="10677907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0738" y="670833"/>
            <a:ext cx="3882256" cy="10677907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4DC4C-7672-4951-B576-212C73C7816C}" type="datetimeFigureOut">
              <a:rPr lang="pt-PT" smtClean="0"/>
              <a:t>15-11-2016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55E4-F780-4E02-A29E-0C1C72DE2E6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97074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4DC4C-7672-4951-B576-212C73C7816C}" type="datetimeFigureOut">
              <a:rPr lang="pt-PT" smtClean="0"/>
              <a:t>15-11-2016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55E4-F780-4E02-A29E-0C1C72DE2E6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25771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550" y="3141251"/>
            <a:ext cx="5278339" cy="5241244"/>
          </a:xfrm>
        </p:spPr>
        <p:txBody>
          <a:bodyPr anchor="b"/>
          <a:lstStyle>
            <a:lvl1pPr>
              <a:defRPr sz="4016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7550" y="8432079"/>
            <a:ext cx="5278339" cy="2756246"/>
          </a:xfrm>
        </p:spPr>
        <p:txBody>
          <a:bodyPr/>
          <a:lstStyle>
            <a:lvl1pPr marL="0" indent="0">
              <a:buNone/>
              <a:defRPr sz="1606">
                <a:solidFill>
                  <a:schemeClr val="tx1"/>
                </a:solidFill>
              </a:defRPr>
            </a:lvl1pPr>
            <a:lvl2pPr marL="306004" indent="0">
              <a:buNone/>
              <a:defRPr sz="1339">
                <a:solidFill>
                  <a:schemeClr val="tx1">
                    <a:tint val="75000"/>
                  </a:schemeClr>
                </a:solidFill>
              </a:defRPr>
            </a:lvl2pPr>
            <a:lvl3pPr marL="612008" indent="0">
              <a:buNone/>
              <a:defRPr sz="1205">
                <a:solidFill>
                  <a:schemeClr val="tx1">
                    <a:tint val="75000"/>
                  </a:schemeClr>
                </a:solidFill>
              </a:defRPr>
            </a:lvl3pPr>
            <a:lvl4pPr marL="918012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4pPr>
            <a:lvl5pPr marL="1224016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5pPr>
            <a:lvl6pPr marL="1530020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6pPr>
            <a:lvl7pPr marL="1836024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7pPr>
            <a:lvl8pPr marL="2142028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8pPr>
            <a:lvl9pPr marL="2448032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4DC4C-7672-4951-B576-212C73C7816C}" type="datetimeFigureOut">
              <a:rPr lang="pt-PT" smtClean="0"/>
              <a:t>15-11-2016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55E4-F780-4E02-A29E-0C1C72DE2E6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22776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0737" y="3354163"/>
            <a:ext cx="2600921" cy="7994577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98155" y="3354163"/>
            <a:ext cx="2600921" cy="7994577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4DC4C-7672-4951-B576-212C73C7816C}" type="datetimeFigureOut">
              <a:rPr lang="pt-PT" smtClean="0"/>
              <a:t>15-11-2016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55E4-F780-4E02-A29E-0C1C72DE2E6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36331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534" y="670836"/>
            <a:ext cx="5278339" cy="243541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1535" y="3088748"/>
            <a:ext cx="2588967" cy="1513748"/>
          </a:xfrm>
        </p:spPr>
        <p:txBody>
          <a:bodyPr anchor="b"/>
          <a:lstStyle>
            <a:lvl1pPr marL="0" indent="0">
              <a:buNone/>
              <a:defRPr sz="1606" b="1"/>
            </a:lvl1pPr>
            <a:lvl2pPr marL="306004" indent="0">
              <a:buNone/>
              <a:defRPr sz="1339" b="1"/>
            </a:lvl2pPr>
            <a:lvl3pPr marL="612008" indent="0">
              <a:buNone/>
              <a:defRPr sz="1205" b="1"/>
            </a:lvl3pPr>
            <a:lvl4pPr marL="918012" indent="0">
              <a:buNone/>
              <a:defRPr sz="1071" b="1"/>
            </a:lvl4pPr>
            <a:lvl5pPr marL="1224016" indent="0">
              <a:buNone/>
              <a:defRPr sz="1071" b="1"/>
            </a:lvl5pPr>
            <a:lvl6pPr marL="1530020" indent="0">
              <a:buNone/>
              <a:defRPr sz="1071" b="1"/>
            </a:lvl6pPr>
            <a:lvl7pPr marL="1836024" indent="0">
              <a:buNone/>
              <a:defRPr sz="1071" b="1"/>
            </a:lvl7pPr>
            <a:lvl8pPr marL="2142028" indent="0">
              <a:buNone/>
              <a:defRPr sz="1071" b="1"/>
            </a:lvl8pPr>
            <a:lvl9pPr marL="2448032" indent="0">
              <a:buNone/>
              <a:defRPr sz="1071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1535" y="4602496"/>
            <a:ext cx="2588967" cy="676957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098155" y="3088748"/>
            <a:ext cx="2601718" cy="1513748"/>
          </a:xfrm>
        </p:spPr>
        <p:txBody>
          <a:bodyPr anchor="b"/>
          <a:lstStyle>
            <a:lvl1pPr marL="0" indent="0">
              <a:buNone/>
              <a:defRPr sz="1606" b="1"/>
            </a:lvl1pPr>
            <a:lvl2pPr marL="306004" indent="0">
              <a:buNone/>
              <a:defRPr sz="1339" b="1"/>
            </a:lvl2pPr>
            <a:lvl3pPr marL="612008" indent="0">
              <a:buNone/>
              <a:defRPr sz="1205" b="1"/>
            </a:lvl3pPr>
            <a:lvl4pPr marL="918012" indent="0">
              <a:buNone/>
              <a:defRPr sz="1071" b="1"/>
            </a:lvl4pPr>
            <a:lvl5pPr marL="1224016" indent="0">
              <a:buNone/>
              <a:defRPr sz="1071" b="1"/>
            </a:lvl5pPr>
            <a:lvl6pPr marL="1530020" indent="0">
              <a:buNone/>
              <a:defRPr sz="1071" b="1"/>
            </a:lvl6pPr>
            <a:lvl7pPr marL="1836024" indent="0">
              <a:buNone/>
              <a:defRPr sz="1071" b="1"/>
            </a:lvl7pPr>
            <a:lvl8pPr marL="2142028" indent="0">
              <a:buNone/>
              <a:defRPr sz="1071" b="1"/>
            </a:lvl8pPr>
            <a:lvl9pPr marL="2448032" indent="0">
              <a:buNone/>
              <a:defRPr sz="1071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098155" y="4602496"/>
            <a:ext cx="2601718" cy="676957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4DC4C-7672-4951-B576-212C73C7816C}" type="datetimeFigureOut">
              <a:rPr lang="pt-PT" smtClean="0"/>
              <a:t>15-11-2016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55E4-F780-4E02-A29E-0C1C72DE2E6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91310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4DC4C-7672-4951-B576-212C73C7816C}" type="datetimeFigureOut">
              <a:rPr lang="pt-PT" smtClean="0"/>
              <a:t>15-11-2016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55E4-F780-4E02-A29E-0C1C72DE2E6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64808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4DC4C-7672-4951-B576-212C73C7816C}" type="datetimeFigureOut">
              <a:rPr lang="pt-PT" smtClean="0"/>
              <a:t>15-11-2016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55E4-F780-4E02-A29E-0C1C72DE2E6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32129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534" y="839999"/>
            <a:ext cx="1973799" cy="2939997"/>
          </a:xfrm>
        </p:spPr>
        <p:txBody>
          <a:bodyPr anchor="b"/>
          <a:lstStyle>
            <a:lvl1pPr>
              <a:defRPr sz="2142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01718" y="1814168"/>
            <a:ext cx="3098155" cy="8954158"/>
          </a:xfrm>
        </p:spPr>
        <p:txBody>
          <a:bodyPr/>
          <a:lstStyle>
            <a:lvl1pPr>
              <a:defRPr sz="2142"/>
            </a:lvl1pPr>
            <a:lvl2pPr>
              <a:defRPr sz="1874"/>
            </a:lvl2pPr>
            <a:lvl3pPr>
              <a:defRPr sz="1606"/>
            </a:lvl3pPr>
            <a:lvl4pPr>
              <a:defRPr sz="1339"/>
            </a:lvl4pPr>
            <a:lvl5pPr>
              <a:defRPr sz="1339"/>
            </a:lvl5pPr>
            <a:lvl6pPr>
              <a:defRPr sz="1339"/>
            </a:lvl6pPr>
            <a:lvl7pPr>
              <a:defRPr sz="1339"/>
            </a:lvl7pPr>
            <a:lvl8pPr>
              <a:defRPr sz="1339"/>
            </a:lvl8pPr>
            <a:lvl9pPr>
              <a:defRPr sz="1339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1534" y="3779996"/>
            <a:ext cx="1973799" cy="7002911"/>
          </a:xfrm>
        </p:spPr>
        <p:txBody>
          <a:bodyPr/>
          <a:lstStyle>
            <a:lvl1pPr marL="0" indent="0">
              <a:buNone/>
              <a:defRPr sz="1071"/>
            </a:lvl1pPr>
            <a:lvl2pPr marL="306004" indent="0">
              <a:buNone/>
              <a:defRPr sz="937"/>
            </a:lvl2pPr>
            <a:lvl3pPr marL="612008" indent="0">
              <a:buNone/>
              <a:defRPr sz="803"/>
            </a:lvl3pPr>
            <a:lvl4pPr marL="918012" indent="0">
              <a:buNone/>
              <a:defRPr sz="669"/>
            </a:lvl4pPr>
            <a:lvl5pPr marL="1224016" indent="0">
              <a:buNone/>
              <a:defRPr sz="669"/>
            </a:lvl5pPr>
            <a:lvl6pPr marL="1530020" indent="0">
              <a:buNone/>
              <a:defRPr sz="669"/>
            </a:lvl6pPr>
            <a:lvl7pPr marL="1836024" indent="0">
              <a:buNone/>
              <a:defRPr sz="669"/>
            </a:lvl7pPr>
            <a:lvl8pPr marL="2142028" indent="0">
              <a:buNone/>
              <a:defRPr sz="669"/>
            </a:lvl8pPr>
            <a:lvl9pPr marL="2448032" indent="0">
              <a:buNone/>
              <a:defRPr sz="669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4DC4C-7672-4951-B576-212C73C7816C}" type="datetimeFigureOut">
              <a:rPr lang="pt-PT" smtClean="0"/>
              <a:t>15-11-2016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55E4-F780-4E02-A29E-0C1C72DE2E6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804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534" y="839999"/>
            <a:ext cx="1973799" cy="2939997"/>
          </a:xfrm>
        </p:spPr>
        <p:txBody>
          <a:bodyPr anchor="b"/>
          <a:lstStyle>
            <a:lvl1pPr>
              <a:defRPr sz="2142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01718" y="1814168"/>
            <a:ext cx="3098155" cy="8954158"/>
          </a:xfrm>
        </p:spPr>
        <p:txBody>
          <a:bodyPr anchor="t"/>
          <a:lstStyle>
            <a:lvl1pPr marL="0" indent="0">
              <a:buNone/>
              <a:defRPr sz="2142"/>
            </a:lvl1pPr>
            <a:lvl2pPr marL="306004" indent="0">
              <a:buNone/>
              <a:defRPr sz="1874"/>
            </a:lvl2pPr>
            <a:lvl3pPr marL="612008" indent="0">
              <a:buNone/>
              <a:defRPr sz="1606"/>
            </a:lvl3pPr>
            <a:lvl4pPr marL="918012" indent="0">
              <a:buNone/>
              <a:defRPr sz="1339"/>
            </a:lvl4pPr>
            <a:lvl5pPr marL="1224016" indent="0">
              <a:buNone/>
              <a:defRPr sz="1339"/>
            </a:lvl5pPr>
            <a:lvl6pPr marL="1530020" indent="0">
              <a:buNone/>
              <a:defRPr sz="1339"/>
            </a:lvl6pPr>
            <a:lvl7pPr marL="1836024" indent="0">
              <a:buNone/>
              <a:defRPr sz="1339"/>
            </a:lvl7pPr>
            <a:lvl8pPr marL="2142028" indent="0">
              <a:buNone/>
              <a:defRPr sz="1339"/>
            </a:lvl8pPr>
            <a:lvl9pPr marL="2448032" indent="0">
              <a:buNone/>
              <a:defRPr sz="1339"/>
            </a:lvl9pPr>
          </a:lstStyle>
          <a:p>
            <a:r>
              <a:rPr lang="pt-PT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1534" y="3779996"/>
            <a:ext cx="1973799" cy="7002911"/>
          </a:xfrm>
        </p:spPr>
        <p:txBody>
          <a:bodyPr/>
          <a:lstStyle>
            <a:lvl1pPr marL="0" indent="0">
              <a:buNone/>
              <a:defRPr sz="1071"/>
            </a:lvl1pPr>
            <a:lvl2pPr marL="306004" indent="0">
              <a:buNone/>
              <a:defRPr sz="937"/>
            </a:lvl2pPr>
            <a:lvl3pPr marL="612008" indent="0">
              <a:buNone/>
              <a:defRPr sz="803"/>
            </a:lvl3pPr>
            <a:lvl4pPr marL="918012" indent="0">
              <a:buNone/>
              <a:defRPr sz="669"/>
            </a:lvl4pPr>
            <a:lvl5pPr marL="1224016" indent="0">
              <a:buNone/>
              <a:defRPr sz="669"/>
            </a:lvl5pPr>
            <a:lvl6pPr marL="1530020" indent="0">
              <a:buNone/>
              <a:defRPr sz="669"/>
            </a:lvl6pPr>
            <a:lvl7pPr marL="1836024" indent="0">
              <a:buNone/>
              <a:defRPr sz="669"/>
            </a:lvl7pPr>
            <a:lvl8pPr marL="2142028" indent="0">
              <a:buNone/>
              <a:defRPr sz="669"/>
            </a:lvl8pPr>
            <a:lvl9pPr marL="2448032" indent="0">
              <a:buNone/>
              <a:defRPr sz="669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4DC4C-7672-4951-B576-212C73C7816C}" type="datetimeFigureOut">
              <a:rPr lang="pt-PT" smtClean="0"/>
              <a:t>15-11-2016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55E4-F780-4E02-A29E-0C1C72DE2E6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51909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0737" y="670836"/>
            <a:ext cx="5278339" cy="24354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0737" y="3354163"/>
            <a:ext cx="5278339" cy="79945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20737" y="11678325"/>
            <a:ext cx="1376958" cy="670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4DC4C-7672-4951-B576-212C73C7816C}" type="datetimeFigureOut">
              <a:rPr lang="pt-PT" smtClean="0"/>
              <a:t>15-11-2016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27188" y="11678325"/>
            <a:ext cx="2065437" cy="670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22118" y="11678325"/>
            <a:ext cx="1376958" cy="670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D55E4-F780-4E02-A29E-0C1C72DE2E6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07720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12008" rtl="0" eaLnBrk="1" latinLnBrk="0" hangingPunct="1">
        <a:lnSpc>
          <a:spcPct val="90000"/>
        </a:lnSpc>
        <a:spcBef>
          <a:spcPct val="0"/>
        </a:spcBef>
        <a:buNone/>
        <a:defRPr sz="29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3002" indent="-153002" algn="l" defTabSz="612008" rtl="0" eaLnBrk="1" latinLnBrk="0" hangingPunct="1">
        <a:lnSpc>
          <a:spcPct val="90000"/>
        </a:lnSpc>
        <a:spcBef>
          <a:spcPts val="669"/>
        </a:spcBef>
        <a:buFont typeface="Arial" panose="020B0604020202020204" pitchFamily="34" charset="0"/>
        <a:buChar char="•"/>
        <a:defRPr sz="1874" kern="1200">
          <a:solidFill>
            <a:schemeClr val="tx1"/>
          </a:solidFill>
          <a:latin typeface="+mn-lt"/>
          <a:ea typeface="+mn-ea"/>
          <a:cs typeface="+mn-cs"/>
        </a:defRPr>
      </a:lvl1pPr>
      <a:lvl2pPr marL="459006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765010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339" kern="1200">
          <a:solidFill>
            <a:schemeClr val="tx1"/>
          </a:solidFill>
          <a:latin typeface="+mn-lt"/>
          <a:ea typeface="+mn-ea"/>
          <a:cs typeface="+mn-cs"/>
        </a:defRPr>
      </a:lvl3pPr>
      <a:lvl4pPr marL="1071014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4pPr>
      <a:lvl5pPr marL="1377018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5pPr>
      <a:lvl6pPr marL="1683022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6pPr>
      <a:lvl7pPr marL="1989026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7pPr>
      <a:lvl8pPr marL="2295030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8pPr>
      <a:lvl9pPr marL="2601034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1pPr>
      <a:lvl2pPr marL="306004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2pPr>
      <a:lvl3pPr marL="612008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3pPr>
      <a:lvl4pPr marL="918012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4pPr>
      <a:lvl5pPr marL="1224016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5pPr>
      <a:lvl6pPr marL="1530020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6pPr>
      <a:lvl7pPr marL="1836024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7pPr>
      <a:lvl8pPr marL="2142028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8pPr>
      <a:lvl9pPr marL="2448032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98"/>
          <a:stretch/>
        </p:blipFill>
        <p:spPr>
          <a:xfrm>
            <a:off x="276726" y="360947"/>
            <a:ext cx="5486400" cy="69173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76726" y="1720517"/>
            <a:ext cx="31529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200" dirty="0" smtClean="0">
                <a:latin typeface="Segoe UI" panose="020B0502040204020203" pitchFamily="34" charset="0"/>
                <a:cs typeface="Segoe UI" panose="020B0502040204020203" pitchFamily="34" charset="0"/>
              </a:rPr>
              <a:t>Designação do </a:t>
            </a:r>
            <a:r>
              <a:rPr lang="pt-PT" sz="12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projecto</a:t>
            </a:r>
            <a:r>
              <a:rPr lang="pt-PT" sz="1200" dirty="0" smtClean="0">
                <a:latin typeface="Segoe UI" panose="020B0502040204020203" pitchFamily="34" charset="0"/>
                <a:cs typeface="Segoe UI" panose="020B0502040204020203" pitchFamily="34" charset="0"/>
              </a:rPr>
              <a:t>: SAAC Qualificação </a:t>
            </a:r>
            <a:endParaRPr lang="pt-PT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76726" y="1991413"/>
            <a:ext cx="16353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200" dirty="0" smtClean="0">
                <a:latin typeface="Segoe UI" panose="020B0502040204020203" pitchFamily="34" charset="0"/>
                <a:cs typeface="Segoe UI" panose="020B0502040204020203" pitchFamily="34" charset="0"/>
              </a:rPr>
              <a:t>Código do </a:t>
            </a:r>
            <a:r>
              <a:rPr lang="pt-PT" sz="12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projecto</a:t>
            </a:r>
            <a:r>
              <a:rPr lang="pt-PT" sz="12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t-PT" sz="12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|</a:t>
            </a:r>
            <a:r>
              <a:rPr lang="pt-PT" sz="12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pt-PT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276726" y="2249595"/>
            <a:ext cx="56924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2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Objectivo</a:t>
            </a:r>
            <a:r>
              <a:rPr lang="pt-PT" sz="12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t-PT" sz="1200" dirty="0" smtClean="0">
                <a:latin typeface="Segoe UI" panose="020B0502040204020203" pitchFamily="34" charset="0"/>
                <a:cs typeface="Segoe UI" panose="020B0502040204020203" pitchFamily="34" charset="0"/>
              </a:rPr>
              <a:t>principal: Reforçar a competitividade das pequenas e médias empresas </a:t>
            </a:r>
            <a:endParaRPr lang="pt-PT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276726" y="2514308"/>
            <a:ext cx="18290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200" dirty="0" smtClean="0">
                <a:latin typeface="Segoe UI" panose="020B0502040204020203" pitchFamily="34" charset="0"/>
                <a:cs typeface="Segoe UI" panose="020B0502040204020203" pitchFamily="34" charset="0"/>
              </a:rPr>
              <a:t>Região de intervenção </a:t>
            </a:r>
            <a:r>
              <a:rPr lang="pt-PT" sz="12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|</a:t>
            </a:r>
            <a:r>
              <a:rPr lang="pt-PT" sz="12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pt-PT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276726" y="2779021"/>
            <a:ext cx="17315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200" dirty="0" smtClean="0">
                <a:latin typeface="Segoe UI" panose="020B0502040204020203" pitchFamily="34" charset="0"/>
                <a:cs typeface="Segoe UI" panose="020B0502040204020203" pitchFamily="34" charset="0"/>
              </a:rPr>
              <a:t>Entidade beneficiária </a:t>
            </a:r>
            <a:r>
              <a:rPr lang="pt-PT" sz="12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|</a:t>
            </a:r>
            <a:r>
              <a:rPr lang="pt-PT" sz="12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pt-PT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276726" y="5425426"/>
            <a:ext cx="57915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200" dirty="0" smtClean="0">
                <a:latin typeface="Segoe UI" panose="020B0502040204020203" pitchFamily="34" charset="0"/>
                <a:cs typeface="Segoe UI" panose="020B0502040204020203" pitchFamily="34" charset="0"/>
              </a:rPr>
              <a:t>O presente projeto “Ecoeficiência e Competitividade” visa reforçar capacidades de </a:t>
            </a:r>
          </a:p>
          <a:p>
            <a:r>
              <a:rPr lang="pt-PT" sz="12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inovação organizativa das </a:t>
            </a:r>
            <a:r>
              <a:rPr lang="pt-PT" sz="12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PME’s</a:t>
            </a:r>
            <a:r>
              <a:rPr lang="pt-PT" sz="1200" dirty="0" smtClean="0">
                <a:latin typeface="Segoe UI" panose="020B0502040204020203" pitchFamily="34" charset="0"/>
                <a:cs typeface="Segoe UI" panose="020B0502040204020203" pitchFamily="34" charset="0"/>
              </a:rPr>
              <a:t>, aumentar a qualificação da oferta para promover </a:t>
            </a:r>
          </a:p>
          <a:p>
            <a:r>
              <a:rPr lang="pt-PT" sz="1200" dirty="0" smtClean="0">
                <a:latin typeface="Segoe UI" panose="020B0502040204020203" pitchFamily="34" charset="0"/>
                <a:cs typeface="Segoe UI" panose="020B0502040204020203" pitchFamily="34" charset="0"/>
              </a:rPr>
              <a:t>maior valor acrescentado na produção.</a:t>
            </a:r>
            <a:endParaRPr lang="pt-PT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253803" y="4216332"/>
            <a:ext cx="23405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200" dirty="0" smtClean="0">
                <a:latin typeface="Segoe UI" panose="020B0502040204020203" pitchFamily="34" charset="0"/>
                <a:cs typeface="Segoe UI" panose="020B0502040204020203" pitchFamily="34" charset="0"/>
              </a:rPr>
              <a:t>Custo total </a:t>
            </a:r>
            <a:r>
              <a:rPr lang="pt-PT" sz="1200" dirty="0">
                <a:latin typeface="Segoe UI" panose="020B0502040204020203" pitchFamily="34" charset="0"/>
                <a:cs typeface="Segoe UI" panose="020B0502040204020203" pitchFamily="34" charset="0"/>
              </a:rPr>
              <a:t>elegível: </a:t>
            </a:r>
            <a:r>
              <a:rPr lang="pt-PT" sz="1200" dirty="0" smtClean="0">
                <a:latin typeface="Segoe UI" panose="020B0502040204020203" pitchFamily="34" charset="0"/>
                <a:cs typeface="Segoe UI" panose="020B0502040204020203" pitchFamily="34" charset="0"/>
              </a:rPr>
              <a:t>213 274,72 </a:t>
            </a:r>
            <a:endParaRPr lang="pt-PT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267364" y="3416744"/>
            <a:ext cx="23599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200" dirty="0" smtClean="0">
                <a:latin typeface="Segoe UI" panose="020B0502040204020203" pitchFamily="34" charset="0"/>
                <a:cs typeface="Segoe UI" panose="020B0502040204020203" pitchFamily="34" charset="0"/>
              </a:rPr>
              <a:t>Data de aprovação</a:t>
            </a:r>
            <a:r>
              <a:rPr lang="pt-PT" sz="1200" smtClean="0">
                <a:latin typeface="Segoe UI" panose="020B0502040204020203" pitchFamily="34" charset="0"/>
                <a:cs typeface="Segoe UI" panose="020B0502040204020203" pitchFamily="34" charset="0"/>
              </a:rPr>
              <a:t>: 12-07-2016 </a:t>
            </a:r>
            <a:endParaRPr lang="pt-PT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267364" y="3668641"/>
            <a:ext cx="20168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200" dirty="0" smtClean="0">
                <a:latin typeface="Segoe UI" panose="020B0502040204020203" pitchFamily="34" charset="0"/>
                <a:cs typeface="Segoe UI" panose="020B0502040204020203" pitchFamily="34" charset="0"/>
              </a:rPr>
              <a:t>Data de </a:t>
            </a:r>
            <a:r>
              <a:rPr lang="pt-PT" sz="12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início: 01/09/2016 </a:t>
            </a:r>
            <a:endParaRPr lang="pt-PT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267364" y="3945640"/>
            <a:ext cx="20794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200" dirty="0" smtClean="0">
                <a:latin typeface="Segoe UI" panose="020B0502040204020203" pitchFamily="34" charset="0"/>
                <a:cs typeface="Segoe UI" panose="020B0502040204020203" pitchFamily="34" charset="0"/>
              </a:rPr>
              <a:t>Data </a:t>
            </a:r>
            <a:r>
              <a:rPr lang="pt-PT" sz="1200" dirty="0" smtClean="0">
                <a:latin typeface="Segoe UI" panose="020B0502040204020203" pitchFamily="34" charset="0"/>
                <a:cs typeface="Segoe UI" panose="020B0502040204020203" pitchFamily="34" charset="0"/>
              </a:rPr>
              <a:t>conclusão: 31/08/2018</a:t>
            </a:r>
            <a:endParaRPr lang="pt-PT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276726" y="4463310"/>
            <a:ext cx="33977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200" dirty="0" smtClean="0">
                <a:latin typeface="Segoe UI" panose="020B0502040204020203" pitchFamily="34" charset="0"/>
                <a:cs typeface="Segoe UI" panose="020B0502040204020203" pitchFamily="34" charset="0"/>
              </a:rPr>
              <a:t>Apoio financeiro da União </a:t>
            </a:r>
            <a:r>
              <a:rPr lang="pt-PT" sz="1200" dirty="0">
                <a:latin typeface="Segoe UI" panose="020B0502040204020203" pitchFamily="34" charset="0"/>
                <a:cs typeface="Segoe UI" panose="020B0502040204020203" pitchFamily="34" charset="0"/>
              </a:rPr>
              <a:t>Europeia: </a:t>
            </a:r>
            <a:r>
              <a:rPr lang="pt-PT" sz="1200" dirty="0" smtClean="0">
                <a:latin typeface="Segoe UI" panose="020B0502040204020203" pitchFamily="34" charset="0"/>
                <a:cs typeface="Segoe UI" panose="020B0502040204020203" pitchFamily="34" charset="0"/>
              </a:rPr>
              <a:t>172 595,78</a:t>
            </a:r>
            <a:endParaRPr lang="pt-PT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0" y="7417208"/>
            <a:ext cx="6119813" cy="1792705"/>
          </a:xfrm>
          <a:prstGeom prst="rect">
            <a:avLst/>
          </a:prstGeom>
          <a:pattFill prst="ltUpDiag">
            <a:fgClr>
              <a:schemeClr val="accent2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9" name="Retângulo 18"/>
          <p:cNvSpPr/>
          <p:nvPr/>
        </p:nvSpPr>
        <p:spPr>
          <a:xfrm>
            <a:off x="0" y="9432758"/>
            <a:ext cx="6119813" cy="24063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602523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218</TotalTime>
  <Words>86</Words>
  <Application>Microsoft Office PowerPoint</Application>
  <PresentationFormat>Personalizados</PresentationFormat>
  <Paragraphs>13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</vt:lpstr>
      <vt:lpstr>Tema do Office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ANIET ANIET</dc:creator>
  <cp:lastModifiedBy>ANIET ANIET</cp:lastModifiedBy>
  <cp:revision>11</cp:revision>
  <dcterms:created xsi:type="dcterms:W3CDTF">2016-10-26T10:26:24Z</dcterms:created>
  <dcterms:modified xsi:type="dcterms:W3CDTF">2016-11-15T17:30:17Z</dcterms:modified>
</cp:coreProperties>
</file>